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7" r:id="rId2"/>
    <p:sldId id="279" r:id="rId3"/>
    <p:sldId id="278" r:id="rId4"/>
    <p:sldId id="286" r:id="rId5"/>
    <p:sldId id="268" r:id="rId6"/>
    <p:sldId id="269" r:id="rId7"/>
    <p:sldId id="270" r:id="rId8"/>
    <p:sldId id="271" r:id="rId9"/>
    <p:sldId id="274" r:id="rId10"/>
    <p:sldId id="276" r:id="rId11"/>
    <p:sldId id="275" r:id="rId12"/>
    <p:sldId id="282" r:id="rId13"/>
    <p:sldId id="283" r:id="rId14"/>
    <p:sldId id="284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95-416D-B311-89EE912F74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95-416D-B311-89EE912F74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95-416D-B311-89EE912F74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7014512"/>
        <c:axId val="337020000"/>
      </c:barChart>
      <c:catAx>
        <c:axId val="33701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020000"/>
        <c:crosses val="autoZero"/>
        <c:auto val="1"/>
        <c:lblAlgn val="ctr"/>
        <c:lblOffset val="100"/>
        <c:noMultiLvlLbl val="0"/>
      </c:catAx>
      <c:valAx>
        <c:axId val="33702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01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3D278F32-9EED-49E8-B547-FFF1924707A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601200" cy="4348163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12/14/2018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12/14/2018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12/14/2018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12/14/2018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12/14/2018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12/14/2018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12/14/2018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12/14/2018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12/14/2018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CC444FFE-4BDB-4301-83D8-FE8B25E7CF5A}" type="datetime1">
              <a:rPr lang="en-US" smtClean="0"/>
              <a:t>12/14/2018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ining.com/web/why-lithium-why-now/" TargetMode="External"/><Relationship Id="rId3" Type="http://schemas.openxmlformats.org/officeDocument/2006/relationships/hyperlink" Target="http://www.lithiummine.com/salt-evaporation-ponds" TargetMode="External"/><Relationship Id="rId7" Type="http://schemas.openxmlformats.org/officeDocument/2006/relationships/hyperlink" Target="https://www.renewableenergyworld.com/hydrogen/tech.html" TargetMode="External"/><Relationship Id="rId2" Type="http://schemas.openxmlformats.org/officeDocument/2006/relationships/hyperlink" Target="https://www.research-tree.com/blogs/insights/4-lithium-mining-stocks-to-watch-and-wh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git.com/10-alternatives-lithium-ion-batteries-4242/" TargetMode="External"/><Relationship Id="rId5" Type="http://schemas.openxmlformats.org/officeDocument/2006/relationships/hyperlink" Target="http://www.lithiummine.com/lithium-mining-and-environmental-impact" TargetMode="External"/><Relationship Id="rId4" Type="http://schemas.openxmlformats.org/officeDocument/2006/relationships/hyperlink" Target="https://www.thebalance.com/lithium-production-2340123" TargetMode="External"/><Relationship Id="rId9" Type="http://schemas.openxmlformats.org/officeDocument/2006/relationships/hyperlink" Target="https://gcell.com/knowledge-hub/alternatives-to-batteri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-522121"/>
            <a:ext cx="8226490" cy="3083767"/>
          </a:xfrm>
        </p:spPr>
        <p:txBody>
          <a:bodyPr/>
          <a:lstStyle/>
          <a:p>
            <a:r>
              <a:rPr lang="en-US" dirty="0"/>
              <a:t>Lithium Mining and Extraction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490" y="3137452"/>
            <a:ext cx="8229600" cy="1371600"/>
          </a:xfrm>
        </p:spPr>
        <p:txBody>
          <a:bodyPr/>
          <a:lstStyle/>
          <a:p>
            <a:r>
              <a:rPr lang="en-US" dirty="0"/>
              <a:t>Where are our batteries derived from?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1CE67-E62B-48CB-A58D-B99C8C76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957" y="2918783"/>
            <a:ext cx="4697776" cy="2451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F3B462-2E34-4495-AAA7-945419242097}"/>
              </a:ext>
            </a:extLst>
          </p:cNvPr>
          <p:cNvSpPr txBox="1"/>
          <p:nvPr/>
        </p:nvSpPr>
        <p:spPr>
          <a:xfrm>
            <a:off x="7620285" y="5727572"/>
            <a:ext cx="3607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Soquimich mine, Chile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982440" y="165652"/>
            <a:ext cx="3603070" cy="1554480"/>
          </a:xfrm>
        </p:spPr>
        <p:txBody>
          <a:bodyPr/>
          <a:lstStyle/>
          <a:p>
            <a:r>
              <a:rPr lang="en-US" dirty="0"/>
              <a:t>Possible Solutions to Lithium Mining and Extraction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8528" y="2153652"/>
            <a:ext cx="7018144" cy="5927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 a fuel cell, it combines hydrogen and oxygen to produce electricity, heat, and water. This is converted into electrical energy.</a:t>
            </a:r>
          </a:p>
          <a:p>
            <a:endParaRPr lang="en-US" dirty="0"/>
          </a:p>
          <a:p>
            <a:r>
              <a:rPr lang="en-US" dirty="0"/>
              <a:t>As long as hydrogen is supplied, electricity is continuously produced.</a:t>
            </a:r>
          </a:p>
          <a:p>
            <a:endParaRPr lang="en-US" dirty="0"/>
          </a:p>
          <a:p>
            <a:r>
              <a:rPr lang="en-US" dirty="0"/>
              <a:t>In the future, hydrogen fuel cells can be used as a resource for energy carriers.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3DF13-27E2-493F-9458-F5B85945084E}"/>
              </a:ext>
            </a:extLst>
          </p:cNvPr>
          <p:cNvSpPr txBox="1"/>
          <p:nvPr/>
        </p:nvSpPr>
        <p:spPr>
          <a:xfrm>
            <a:off x="1950385" y="712059"/>
            <a:ext cx="341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u="sng" dirty="0"/>
              <a:t>Hydrogen Fuel Cells</a:t>
            </a:r>
            <a:endParaRPr lang="en-CA" sz="24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448B2-50D2-483B-ABE2-F052AACC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5" y="4126440"/>
            <a:ext cx="4327959" cy="2380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8904E-E524-483F-AC8C-D003319B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956" y="1720132"/>
            <a:ext cx="3260035" cy="21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EB9F09-10BC-4BA6-ACBB-910FD81B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711" y="108089"/>
            <a:ext cx="3864731" cy="1981200"/>
          </a:xfrm>
        </p:spPr>
        <p:txBody>
          <a:bodyPr>
            <a:normAutofit/>
          </a:bodyPr>
          <a:lstStyle/>
          <a:p>
            <a:r>
              <a:rPr lang="en-US" dirty="0"/>
              <a:t>Possible Solutions to Lithium Mining and Extraction Continued…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9C8F3-1A83-4E2A-83F5-CA0C8EE95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630" y="2089289"/>
            <a:ext cx="3620892" cy="2034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DD7523-5F69-44AE-BA4D-057513A890C9}"/>
              </a:ext>
            </a:extLst>
          </p:cNvPr>
          <p:cNvSpPr txBox="1"/>
          <p:nvPr/>
        </p:nvSpPr>
        <p:spPr>
          <a:xfrm>
            <a:off x="2315713" y="196463"/>
            <a:ext cx="61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2400" dirty="0"/>
              <a:t>Solar Panels 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E3A8A-41F3-40ED-8ED1-7407DCDB62E8}"/>
              </a:ext>
            </a:extLst>
          </p:cNvPr>
          <p:cNvSpPr txBox="1"/>
          <p:nvPr/>
        </p:nvSpPr>
        <p:spPr>
          <a:xfrm>
            <a:off x="655718" y="1331577"/>
            <a:ext cx="527436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In the modern day, solar panels are not as efficient as we may want.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According to Elon Musk, his team is putting serious work into the solar roof.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In the future, solar panels could be capable of being well enough to power an entire car by being entirely self-sufficient .  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19A939-67DE-4A22-B062-FB4FD976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088" y="4259435"/>
            <a:ext cx="3738050" cy="249047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B6CFB8-29F2-4768-9875-2FCD22933E45}"/>
              </a:ext>
            </a:extLst>
          </p:cNvPr>
          <p:cNvCxnSpPr/>
          <p:nvPr/>
        </p:nvCxnSpPr>
        <p:spPr>
          <a:xfrm>
            <a:off x="344558" y="4439478"/>
            <a:ext cx="6354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5C6710-2B9C-4780-AB59-9E63CCB7BEBD}"/>
              </a:ext>
            </a:extLst>
          </p:cNvPr>
          <p:cNvSpPr txBox="1"/>
          <p:nvPr/>
        </p:nvSpPr>
        <p:spPr>
          <a:xfrm>
            <a:off x="655718" y="4766009"/>
            <a:ext cx="604299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Solar cell phone chargers also consist of solar panels; they can be used as substitutes for lithium-ion batteries.</a:t>
            </a:r>
          </a:p>
        </p:txBody>
      </p:sp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6C7DF3-DB3E-40AC-B36B-5497850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Solutions to Lithium Mining and Extraction Continued…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65292-3445-4E5F-B553-4459A6239C5E}"/>
              </a:ext>
            </a:extLst>
          </p:cNvPr>
          <p:cNvSpPr txBox="1"/>
          <p:nvPr/>
        </p:nvSpPr>
        <p:spPr>
          <a:xfrm>
            <a:off x="488676" y="1671846"/>
            <a:ext cx="6149008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such thing as powered roads, which allows for the road to act as power source and the car effectively works like a slot car racer as it absorbs the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batteries in a car would be removed in favor of solar-cells, which will reduce the mass of vehicles too.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will require roads to be fully-fitted with solar panels, and batteries will have to kept as a back-up is any anomalies occur.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64BC32-5AD0-4319-9703-698D4C8E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463" y="2236967"/>
            <a:ext cx="3109506" cy="2069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E44459-9D7F-4EDC-9F39-6EBCBEBE14F2}"/>
              </a:ext>
            </a:extLst>
          </p:cNvPr>
          <p:cNvSpPr txBox="1"/>
          <p:nvPr/>
        </p:nvSpPr>
        <p:spPr>
          <a:xfrm>
            <a:off x="2160105" y="302638"/>
            <a:ext cx="3829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/>
              <a:t>Powered Roads</a:t>
            </a:r>
            <a:endParaRPr lang="en-CA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61561-BCB0-414E-B3A9-4E7ED4A7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853" y="4524506"/>
            <a:ext cx="3109506" cy="20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6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E14E-7862-45F5-A730-8AE08201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712" y="-153929"/>
            <a:ext cx="3952614" cy="2261937"/>
          </a:xfrm>
        </p:spPr>
        <p:txBody>
          <a:bodyPr>
            <a:normAutofit/>
          </a:bodyPr>
          <a:lstStyle/>
          <a:p>
            <a:r>
              <a:rPr lang="en-US" dirty="0"/>
              <a:t>Solution to Human Behaviors Regarding Lithium Mining and Extraction 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78435-37C7-4BE6-B6CF-029F2C4C998C}"/>
              </a:ext>
            </a:extLst>
          </p:cNvPr>
          <p:cNvSpPr txBox="1"/>
          <p:nvPr/>
        </p:nvSpPr>
        <p:spPr>
          <a:xfrm>
            <a:off x="670281" y="1426800"/>
            <a:ext cx="5751094" cy="4801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attitude of humans in modern day towards environmental issues is changing, as we are realizing that climate change is a real issue.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global energy transition that we’ve taken a part of is to limit ourselves from fossil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humans can do is by consuming more energy from renewable resources than from fossil-fuels.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could be achieved with solar panels on your roof, which gives incentives in some provinces like Alberta.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956B-E2EE-4750-AD8D-0ACB4580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753" y="4749992"/>
            <a:ext cx="4607573" cy="2037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53" y="2418483"/>
            <a:ext cx="4607571" cy="2331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ADAF6-D666-401B-BE80-9DFC1CD73208}"/>
              </a:ext>
            </a:extLst>
          </p:cNvPr>
          <p:cNvSpPr txBox="1"/>
          <p:nvPr/>
        </p:nvSpPr>
        <p:spPr>
          <a:xfrm>
            <a:off x="2555218" y="337498"/>
            <a:ext cx="3308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Solutions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6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9D4B-B41C-44E7-B063-3F691CA3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to Human Behaviors Regarding Lithium Mining and Extraction 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57C78-C5F9-4DD4-BFCB-DD0FDBAFD567}"/>
              </a:ext>
            </a:extLst>
          </p:cNvPr>
          <p:cNvSpPr txBox="1"/>
          <p:nvPr/>
        </p:nvSpPr>
        <p:spPr>
          <a:xfrm>
            <a:off x="360599" y="1676622"/>
            <a:ext cx="6808828" cy="4801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can change their behavior towards the environmental issue behind lithium mining is using rechargeable batteries more often.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 rechargeable battery, you will have the advantage of having up to 1800 charging cycles.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Supercapacitors and ultracapacitors are solid state devices that offer a source of electricity.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found in many computers and electronics.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69F48-B6D5-4853-9802-9D407205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84" y="2151164"/>
            <a:ext cx="2750806" cy="226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202A5-B7B9-4394-959D-DD34BDDC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984" y="4588128"/>
            <a:ext cx="2965600" cy="2117624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83C7FA-B3B7-4EEE-AA0D-B2C7522B65CA}"/>
              </a:ext>
            </a:extLst>
          </p:cNvPr>
          <p:cNvSpPr txBox="1"/>
          <p:nvPr/>
        </p:nvSpPr>
        <p:spPr>
          <a:xfrm>
            <a:off x="10291713" y="3330847"/>
            <a:ext cx="178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Rechargeable battery 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1FAD9-B08A-4DC7-A35A-6F6036664900}"/>
              </a:ext>
            </a:extLst>
          </p:cNvPr>
          <p:cNvSpPr txBox="1"/>
          <p:nvPr/>
        </p:nvSpPr>
        <p:spPr>
          <a:xfrm>
            <a:off x="10386584" y="6031468"/>
            <a:ext cx="187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-ultracapacitor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F751E-86CC-44B4-829D-6F286EB3350F}"/>
              </a:ext>
            </a:extLst>
          </p:cNvPr>
          <p:cNvSpPr txBox="1"/>
          <p:nvPr/>
        </p:nvSpPr>
        <p:spPr>
          <a:xfrm>
            <a:off x="2835965" y="331304"/>
            <a:ext cx="221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10904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31B08A-AA07-45CE-A5FD-5A7D41D32793}"/>
              </a:ext>
            </a:extLst>
          </p:cNvPr>
          <p:cNvSpPr txBox="1"/>
          <p:nvPr/>
        </p:nvSpPr>
        <p:spPr>
          <a:xfrm>
            <a:off x="874644" y="1779687"/>
            <a:ext cx="106547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https://www.research-tree.com/blogs/insights/4-lithium-mining-stocks-to-watch-and-why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http://www.lithiummine.com/salt-evaporation-ponds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https://www.thebalance.com/lithium-production-2340123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5"/>
              </a:rPr>
              <a:t>http://www.lithiummine.com/lithium-mining-and-environmental-impact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6"/>
              </a:rPr>
              <a:t>https://dgit.com/10-alternatives-lithium-ion-batteries-4242/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7"/>
              </a:rPr>
              <a:t>https://www.renewableenergyworld.com/hydrogen/tech.html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8"/>
              </a:rPr>
              <a:t>http://www.mining.com/web/why-lithium-why-now/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9"/>
              </a:rPr>
              <a:t>https://gcell.com/knowledge-hub/alternatives-to-batteries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C9E326-6A1F-42DE-B0B7-3A208AF049C0}"/>
              </a:ext>
            </a:extLst>
          </p:cNvPr>
          <p:cNvSpPr txBox="1"/>
          <p:nvPr/>
        </p:nvSpPr>
        <p:spPr>
          <a:xfrm>
            <a:off x="1245704" y="631426"/>
            <a:ext cx="357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4525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4539-718E-4696-9CC2-C8F89BF5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415311"/>
            <a:ext cx="9601200" cy="1069940"/>
          </a:xfrm>
        </p:spPr>
        <p:txBody>
          <a:bodyPr/>
          <a:lstStyle/>
          <a:p>
            <a:r>
              <a:rPr lang="en-US" dirty="0"/>
              <a:t>What is Lithium Mining?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D172E-B00B-450B-BD77-99D6F773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98" y="2058454"/>
            <a:ext cx="6732933" cy="438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03A-2BBB-439C-8D16-EB44491D6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069940"/>
          </a:xfrm>
        </p:spPr>
        <p:txBody>
          <a:bodyPr/>
          <a:lstStyle/>
          <a:p>
            <a:r>
              <a:rPr lang="en-US" dirty="0"/>
              <a:t>Background Information on Lithium Mining 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093-5EE4-4513-8C46-3ADB7F464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093842"/>
            <a:ext cx="9982200" cy="4876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Lithium: the chemical element of atomic number 3, a soft silver-white metal, and the lightest of the alkali metals. </a:t>
            </a:r>
          </a:p>
          <a:p>
            <a:endParaRPr lang="en-US" dirty="0"/>
          </a:p>
          <a:p>
            <a:r>
              <a:rPr lang="en-US" dirty="0"/>
              <a:t>Lithium mining is a set of chemical processes where lithium is isolated from a sample and converted to a saleable form of lithium.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Two major sources which humans extract lithium from include mines and brine water. (Brine is a high-concentration solution of salt in water)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62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lc-record-2018-12-14-00h38m30s-vlc-record-2018-12-14-00h37m15s-vlc-record-2018-12-14-00h35m41s-Here.mp4-.mp4-">
            <a:hlinkClick r:id="" action="ppaction://media"/>
            <a:extLst>
              <a:ext uri="{FF2B5EF4-FFF2-40B4-BE49-F238E27FC236}">
                <a16:creationId xmlns:a16="http://schemas.microsoft.com/office/drawing/2014/main" id="{C638938D-E9BB-45E9-8048-515DD9BC0B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0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46068"/>
            <a:ext cx="9601200" cy="1069940"/>
          </a:xfrm>
        </p:spPr>
        <p:txBody>
          <a:bodyPr/>
          <a:lstStyle/>
          <a:p>
            <a:r>
              <a:rPr lang="en-US" dirty="0"/>
              <a:t>Lithium Mining and Extraction’s Dilemma.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40041"/>
            <a:ext cx="9601200" cy="4348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Lithium is the common metal used in our batteries; your toys, phone, computer and many more appliances use lithium-ion batteries.</a:t>
            </a:r>
          </a:p>
          <a:p>
            <a:r>
              <a:rPr lang="en-US" dirty="0"/>
              <a:t>The mining methods used to harness this precious metal are being done on every continent on Earth, apart from Antarctica. </a:t>
            </a:r>
          </a:p>
          <a:p>
            <a:r>
              <a:rPr lang="en-US" dirty="0"/>
              <a:t>The by-products of the mining have detrimental effects on local wildlife and civilization, but it seems that any protests to the mining are futile.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F666B-3542-4AB5-8472-9997AFE9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04" y="4029377"/>
            <a:ext cx="4799417" cy="2573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64397-D8FD-4145-BE89-A6BE97B334F0}"/>
              </a:ext>
            </a:extLst>
          </p:cNvPr>
          <p:cNvSpPr txBox="1"/>
          <p:nvPr/>
        </p:nvSpPr>
        <p:spPr>
          <a:xfrm>
            <a:off x="6682221" y="5316078"/>
            <a:ext cx="429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Mass of lithium needed for various forms of technology in today’s world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Lithium Mining and Production in 2016 (</a:t>
            </a:r>
            <a:r>
              <a:rPr lang="en-US" dirty="0" err="1"/>
              <a:t>Tonnes</a:t>
            </a:r>
            <a:r>
              <a:rPr lang="en-US" dirty="0"/>
              <a:t>)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1565381"/>
              </p:ext>
            </p:extLst>
          </p:nvPr>
        </p:nvGraphicFramePr>
        <p:xfrm>
          <a:off x="1295400" y="1828800"/>
          <a:ext cx="9601200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9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on you and the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/>
              <a:t>People like us aren’t effected by lithium mining, as we don’t live near mines.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Countries like China, Argentina, Chile, and the other countries that see heavy mining are affected the most.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They are drinking water that has by-products of the mining, </a:t>
            </a:r>
          </a:p>
        </p:txBody>
      </p:sp>
      <p:pic>
        <p:nvPicPr>
          <p:cNvPr id="7" name="Picture 7" descr="A herd of sheep standing on top of a snow covered field&#10;&#10;Description generated with very low confidence">
            <a:extLst>
              <a:ext uri="{FF2B5EF4-FFF2-40B4-BE49-F238E27FC236}">
                <a16:creationId xmlns:a16="http://schemas.microsoft.com/office/drawing/2014/main" id="{E0A5A24A-7EAD-4528-B287-104FB0FC3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5241" y="1833519"/>
            <a:ext cx="4572000" cy="3993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3BCD32-AB82-443E-9FEC-CFA6DEA5B4C8}"/>
              </a:ext>
            </a:extLst>
          </p:cNvPr>
          <p:cNvSpPr txBox="1"/>
          <p:nvPr/>
        </p:nvSpPr>
        <p:spPr>
          <a:xfrm>
            <a:off x="6622210" y="5820367"/>
            <a:ext cx="497169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35 Tones of dead fish in a river in </a:t>
            </a:r>
            <a:r>
              <a:rPr lang="en-US" dirty="0" err="1">
                <a:solidFill>
                  <a:srgbClr val="00B050"/>
                </a:solidFill>
              </a:rPr>
              <a:t>Hianan</a:t>
            </a:r>
            <a:r>
              <a:rPr lang="en-US" dirty="0">
                <a:solidFill>
                  <a:srgbClr val="00B050"/>
                </a:solidFill>
              </a:rPr>
              <a:t> Province, China. C.2016</a:t>
            </a:r>
          </a:p>
        </p:txBody>
      </p:sp>
    </p:spTree>
    <p:extLst>
      <p:ext uri="{BB962C8B-B14F-4D97-AF65-F5344CB8AC3E}">
        <p14:creationId xmlns:p14="http://schemas.microsoft.com/office/powerpoint/2010/main" val="76208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Stakeholders and their Victims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2054087"/>
            <a:ext cx="4572000" cy="4348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are various companies that are mining for lithium around the world, but there are a few big ones.</a:t>
            </a:r>
          </a:p>
          <a:p>
            <a:endParaRPr lang="en-US" dirty="0"/>
          </a:p>
          <a:p>
            <a:r>
              <a:rPr lang="en-US" i="1" dirty="0"/>
              <a:t>SQM</a:t>
            </a:r>
            <a:r>
              <a:rPr lang="en-US" dirty="0"/>
              <a:t> is the world's largest lithium producer, with mines in the world's biggest mines on every continent. </a:t>
            </a:r>
          </a:p>
          <a:p>
            <a:endParaRPr lang="en-US" dirty="0"/>
          </a:p>
          <a:p>
            <a:r>
              <a:rPr lang="en-US" i="1" dirty="0"/>
              <a:t>Albemarle</a:t>
            </a:r>
            <a:r>
              <a:rPr lang="en-US" dirty="0"/>
              <a:t>, </a:t>
            </a:r>
            <a:r>
              <a:rPr lang="en-US" i="1" dirty="0"/>
              <a:t>FMC</a:t>
            </a:r>
            <a:r>
              <a:rPr lang="en-US" dirty="0"/>
              <a:t>, are among the top 3 producers.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8AEAF-3413-4422-9B36-854F4A560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2654" y="2054087"/>
            <a:ext cx="4572000" cy="4348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China has two of the largest producers; </a:t>
            </a:r>
            <a:r>
              <a:rPr lang="en-US" i="1" dirty="0" err="1"/>
              <a:t>Tianqi</a:t>
            </a:r>
            <a:r>
              <a:rPr lang="en-US" i="1" dirty="0"/>
              <a:t> Lithium</a:t>
            </a:r>
            <a:r>
              <a:rPr lang="en-US" dirty="0"/>
              <a:t> and </a:t>
            </a:r>
            <a:r>
              <a:rPr lang="en-US" i="1" dirty="0"/>
              <a:t>Jiangxi </a:t>
            </a:r>
            <a:r>
              <a:rPr lang="en-US" i="1" dirty="0" err="1"/>
              <a:t>Ganfeng</a:t>
            </a:r>
            <a:r>
              <a:rPr lang="en-US" i="1" dirty="0"/>
              <a:t> Lithium.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China is expected to be the world leader in lithium production soon, and coupled with their poor sanitation laws, doesn’t look too good.</a:t>
            </a:r>
          </a:p>
        </p:txBody>
      </p:sp>
    </p:spTree>
    <p:extLst>
      <p:ext uri="{BB962C8B-B14F-4D97-AF65-F5344CB8AC3E}">
        <p14:creationId xmlns:p14="http://schemas.microsoft.com/office/powerpoint/2010/main" val="2499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Fact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C099A3-1F69-41C8-B558-4FCB52F0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799"/>
            <a:ext cx="6098459" cy="2221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5 aforementioned companies have a combined market cap of US$38 Billion dollars!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74270-3AE2-4145-ADCD-CA0E6103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06" y="2831537"/>
            <a:ext cx="1882454" cy="1882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5A143-868F-4EE5-8E83-7C1969AA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08" y="2847091"/>
            <a:ext cx="3322636" cy="1866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951AC-3B9A-47A9-9F94-DE000E863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56" y="2847091"/>
            <a:ext cx="2447925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CCE68E-3C6D-4652-BD77-DBDF88573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061" y="5053474"/>
            <a:ext cx="3295650" cy="1595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B9394-9135-4502-9383-726732C28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266" y="5053474"/>
            <a:ext cx="3872841" cy="15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brushed metal presentation (widescreen).potx" id="{C4E52658-42BB-4751-AD45-DBF99E6546BE}" vid="{DAEF9E1A-844D-45D9-BB7C-945DFF722FA1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brushed metal presentation (widescreen)</Template>
  <TotalTime>501</TotalTime>
  <Words>831</Words>
  <Application>Microsoft Office PowerPoint</Application>
  <PresentationFormat>Widescreen</PresentationFormat>
  <Paragraphs>105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Georgia</vt:lpstr>
      <vt:lpstr>Brushed Metal 16x9</vt:lpstr>
      <vt:lpstr>Lithium Mining and Extraction</vt:lpstr>
      <vt:lpstr>What is Lithium Mining?</vt:lpstr>
      <vt:lpstr>Background Information on Lithium Mining  </vt:lpstr>
      <vt:lpstr>PowerPoint Presentation</vt:lpstr>
      <vt:lpstr>Lithium Mining and Extraction’s Dilemma.</vt:lpstr>
      <vt:lpstr>Lithium Mining and Production in 2016 (Tonnes)</vt:lpstr>
      <vt:lpstr>Effects on you and the Environment</vt:lpstr>
      <vt:lpstr>The Stakeholders and their Victims</vt:lpstr>
      <vt:lpstr>Quick Fact</vt:lpstr>
      <vt:lpstr>Possible Solutions to Lithium Mining and Extraction</vt:lpstr>
      <vt:lpstr>Possible Solutions to Lithium Mining and Extraction Continued…</vt:lpstr>
      <vt:lpstr>Possible Solutions to Lithium Mining and Extraction Continued…</vt:lpstr>
      <vt:lpstr>Solution to Human Behaviors Regarding Lithium Mining and Extraction </vt:lpstr>
      <vt:lpstr>Solution to Human Behaviors Regarding Lithium Mining and Extraction </vt:lpstr>
      <vt:lpstr>PowerPoint Presentation</vt:lpstr>
    </vt:vector>
  </TitlesOfParts>
  <Company>GECDSB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Lithium Mining and Extraction</dc:title>
  <dc:creator>Tejvir Baidwan</dc:creator>
  <cp:lastModifiedBy>Ratanjot Pabla</cp:lastModifiedBy>
  <cp:revision>205</cp:revision>
  <dcterms:created xsi:type="dcterms:W3CDTF">2018-12-05T18:36:39Z</dcterms:created>
  <dcterms:modified xsi:type="dcterms:W3CDTF">2018-12-14T06:46:22Z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